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8" r:id="rId4"/>
    <p:sldId id="259" r:id="rId5"/>
    <p:sldId id="262" r:id="rId6"/>
    <p:sldId id="261" r:id="rId7"/>
    <p:sldId id="263" r:id="rId8"/>
    <p:sldId id="260" r:id="rId9"/>
    <p:sldId id="267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66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33FF"/>
    <a:srgbClr val="990099"/>
    <a:srgbClr val="FFFF99"/>
    <a:srgbClr val="800000"/>
    <a:srgbClr val="4C2600"/>
    <a:srgbClr val="003300"/>
    <a:srgbClr val="0033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93" autoAdjust="0"/>
    <p:restoredTop sz="94660"/>
  </p:normalViewPr>
  <p:slideViewPr>
    <p:cSldViewPr>
      <p:cViewPr varScale="1">
        <p:scale>
          <a:sx n="86" d="100"/>
          <a:sy n="86" d="100"/>
        </p:scale>
        <p:origin x="-148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635837-CDA4-4718-ADD7-16080407B8A9}" type="doc">
      <dgm:prSet loTypeId="urn:microsoft.com/office/officeart/2005/8/layout/vProcess5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6B32E8B-7074-4690-AFD7-625ED552C1FB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МЛАДШИЙ ВОЗРАСТ – режиссерская игра (игра-манипуляция с предметами)</a:t>
          </a:r>
          <a:endParaRPr lang="ru-RU" b="1" dirty="0">
            <a:solidFill>
              <a:srgbClr val="002060"/>
            </a:solidFill>
          </a:endParaRPr>
        </a:p>
      </dgm:t>
    </dgm:pt>
    <dgm:pt modelId="{0AFC1532-31A3-44DF-A957-6163F5A9BECD}" type="parTrans" cxnId="{9E29BF27-C017-485B-B120-68DEE7C0D362}">
      <dgm:prSet/>
      <dgm:spPr/>
      <dgm:t>
        <a:bodyPr/>
        <a:lstStyle/>
        <a:p>
          <a:endParaRPr lang="ru-RU"/>
        </a:p>
      </dgm:t>
    </dgm:pt>
    <dgm:pt modelId="{69B2FA1C-38B9-4180-A282-DC03EEA35C4E}" type="sibTrans" cxnId="{9E29BF27-C017-485B-B120-68DEE7C0D362}">
      <dgm:prSet/>
      <dgm:spPr/>
      <dgm:t>
        <a:bodyPr/>
        <a:lstStyle/>
        <a:p>
          <a:endParaRPr lang="ru-RU"/>
        </a:p>
      </dgm:t>
    </dgm:pt>
    <dgm:pt modelId="{F4AB3B40-5D5E-4761-9724-8DB3FECAF870}">
      <dgm:prSet phldrT="[Текст]"/>
      <dgm:spPr/>
      <dgm:t>
        <a:bodyPr/>
        <a:lstStyle/>
        <a:p>
          <a:r>
            <a:rPr lang="ru-RU" b="1" dirty="0" smtClean="0">
              <a:solidFill>
                <a:srgbClr val="003300"/>
              </a:solidFill>
            </a:rPr>
            <a:t>СРЕДНИЙ ВОЗРАСТ – ролевая игра, игра-диалог</a:t>
          </a:r>
          <a:endParaRPr lang="ru-RU" b="1" dirty="0">
            <a:solidFill>
              <a:srgbClr val="003300"/>
            </a:solidFill>
          </a:endParaRPr>
        </a:p>
      </dgm:t>
    </dgm:pt>
    <dgm:pt modelId="{ECAB8D89-4AF0-43B7-913C-B71CC67611AF}" type="parTrans" cxnId="{FAB0F3EF-EC07-4504-8F97-36EF81C2E04B}">
      <dgm:prSet/>
      <dgm:spPr/>
      <dgm:t>
        <a:bodyPr/>
        <a:lstStyle/>
        <a:p>
          <a:endParaRPr lang="ru-RU"/>
        </a:p>
      </dgm:t>
    </dgm:pt>
    <dgm:pt modelId="{7B5D80FD-2BAE-4C78-A613-C83D5DF8B55F}" type="sibTrans" cxnId="{FAB0F3EF-EC07-4504-8F97-36EF81C2E04B}">
      <dgm:prSet/>
      <dgm:spPr/>
      <dgm:t>
        <a:bodyPr/>
        <a:lstStyle/>
        <a:p>
          <a:endParaRPr lang="ru-RU"/>
        </a:p>
      </dgm:t>
    </dgm:pt>
    <dgm:pt modelId="{5B06ECD1-0808-4F3B-AE20-C7422CBCD08D}">
      <dgm:prSet phldrT="[Текст]"/>
      <dgm:spPr/>
      <dgm:t>
        <a:bodyPr/>
        <a:lstStyle/>
        <a:p>
          <a:r>
            <a:rPr lang="ru-RU" b="1" dirty="0" smtClean="0">
              <a:solidFill>
                <a:srgbClr val="800000"/>
              </a:solidFill>
            </a:rPr>
            <a:t>СТАРШИЙ ВОЗРАСТ – игры с правилами, режиссерская игра, игра-фантазия, </a:t>
          </a:r>
          <a:r>
            <a:rPr lang="ru-RU" b="1" dirty="0" err="1" smtClean="0">
              <a:solidFill>
                <a:srgbClr val="800000"/>
              </a:solidFill>
            </a:rPr>
            <a:t>сюжетосложение</a:t>
          </a:r>
          <a:r>
            <a:rPr lang="ru-RU" b="1" dirty="0" smtClean="0">
              <a:solidFill>
                <a:srgbClr val="800000"/>
              </a:solidFill>
            </a:rPr>
            <a:t> </a:t>
          </a:r>
          <a:endParaRPr lang="ru-RU" b="1" dirty="0">
            <a:solidFill>
              <a:srgbClr val="800000"/>
            </a:solidFill>
          </a:endParaRPr>
        </a:p>
      </dgm:t>
    </dgm:pt>
    <dgm:pt modelId="{1906E3B3-AFEC-40C9-9ED2-BB01B04A9EE2}" type="parTrans" cxnId="{B1C8B1CE-8022-4C95-8FED-0041FC433729}">
      <dgm:prSet/>
      <dgm:spPr/>
      <dgm:t>
        <a:bodyPr/>
        <a:lstStyle/>
        <a:p>
          <a:endParaRPr lang="ru-RU"/>
        </a:p>
      </dgm:t>
    </dgm:pt>
    <dgm:pt modelId="{FECC6CD6-18D4-47E1-B7DF-78B53C41BE8C}" type="sibTrans" cxnId="{B1C8B1CE-8022-4C95-8FED-0041FC433729}">
      <dgm:prSet/>
      <dgm:spPr/>
      <dgm:t>
        <a:bodyPr/>
        <a:lstStyle/>
        <a:p>
          <a:endParaRPr lang="ru-RU"/>
        </a:p>
      </dgm:t>
    </dgm:pt>
    <dgm:pt modelId="{E4F4BB40-52F2-404A-9086-9D679D32B57F}" type="pres">
      <dgm:prSet presAssocID="{0A635837-CDA4-4718-ADD7-16080407B8A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BC1AAA-23B9-409E-8118-EEAD652F6D8B}" type="pres">
      <dgm:prSet presAssocID="{0A635837-CDA4-4718-ADD7-16080407B8A9}" presName="dummyMaxCanvas" presStyleCnt="0">
        <dgm:presLayoutVars/>
      </dgm:prSet>
      <dgm:spPr/>
    </dgm:pt>
    <dgm:pt modelId="{C61FAC70-8807-4D62-A7ED-8AA9124F84D8}" type="pres">
      <dgm:prSet presAssocID="{0A635837-CDA4-4718-ADD7-16080407B8A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D5E00-3D8C-43B2-80D4-CF2E36A1A343}" type="pres">
      <dgm:prSet presAssocID="{0A635837-CDA4-4718-ADD7-16080407B8A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45408-0658-41D2-B703-27B187DEC991}" type="pres">
      <dgm:prSet presAssocID="{0A635837-CDA4-4718-ADD7-16080407B8A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8CB43-A50E-4AC2-BF10-96D2540AB2EA}" type="pres">
      <dgm:prSet presAssocID="{0A635837-CDA4-4718-ADD7-16080407B8A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F734E-2C72-427B-90D0-84E9CDFDC6AB}" type="pres">
      <dgm:prSet presAssocID="{0A635837-CDA4-4718-ADD7-16080407B8A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FD668-40E1-4942-A451-B68326735186}" type="pres">
      <dgm:prSet presAssocID="{0A635837-CDA4-4718-ADD7-16080407B8A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29A937-51A3-4463-85DF-456A72B13655}" type="pres">
      <dgm:prSet presAssocID="{0A635837-CDA4-4718-ADD7-16080407B8A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CBCF7-B6FB-4EAD-9088-2C34EBCACCD9}" type="pres">
      <dgm:prSet presAssocID="{0A635837-CDA4-4718-ADD7-16080407B8A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1E99F0-E2EB-4EB7-8A11-634D31A3DAC1}" type="presOf" srcId="{F4AB3B40-5D5E-4761-9724-8DB3FECAF870}" destId="{96DD5E00-3D8C-43B2-80D4-CF2E36A1A343}" srcOrd="0" destOrd="0" presId="urn:microsoft.com/office/officeart/2005/8/layout/vProcess5"/>
    <dgm:cxn modelId="{B1C8B1CE-8022-4C95-8FED-0041FC433729}" srcId="{0A635837-CDA4-4718-ADD7-16080407B8A9}" destId="{5B06ECD1-0808-4F3B-AE20-C7422CBCD08D}" srcOrd="2" destOrd="0" parTransId="{1906E3B3-AFEC-40C9-9ED2-BB01B04A9EE2}" sibTransId="{FECC6CD6-18D4-47E1-B7DF-78B53C41BE8C}"/>
    <dgm:cxn modelId="{9E29BF27-C017-485B-B120-68DEE7C0D362}" srcId="{0A635837-CDA4-4718-ADD7-16080407B8A9}" destId="{F6B32E8B-7074-4690-AFD7-625ED552C1FB}" srcOrd="0" destOrd="0" parTransId="{0AFC1532-31A3-44DF-A957-6163F5A9BECD}" sibTransId="{69B2FA1C-38B9-4180-A282-DC03EEA35C4E}"/>
    <dgm:cxn modelId="{7DAA41AA-72F8-45E4-9597-BE66CE6F80C6}" type="presOf" srcId="{5B06ECD1-0808-4F3B-AE20-C7422CBCD08D}" destId="{20D45408-0658-41D2-B703-27B187DEC991}" srcOrd="0" destOrd="0" presId="urn:microsoft.com/office/officeart/2005/8/layout/vProcess5"/>
    <dgm:cxn modelId="{6D7207B5-E852-45DA-AE6B-6D4446F34B10}" type="presOf" srcId="{69B2FA1C-38B9-4180-A282-DC03EEA35C4E}" destId="{C088CB43-A50E-4AC2-BF10-96D2540AB2EA}" srcOrd="0" destOrd="0" presId="urn:microsoft.com/office/officeart/2005/8/layout/vProcess5"/>
    <dgm:cxn modelId="{BCDB19E0-248F-46F8-9A6A-D3FB7D3A860F}" type="presOf" srcId="{F6B32E8B-7074-4690-AFD7-625ED552C1FB}" destId="{085FD668-40E1-4942-A451-B68326735186}" srcOrd="1" destOrd="0" presId="urn:microsoft.com/office/officeart/2005/8/layout/vProcess5"/>
    <dgm:cxn modelId="{6F09D6F5-C14F-4DF5-8002-DF012D790E49}" type="presOf" srcId="{5B06ECD1-0808-4F3B-AE20-C7422CBCD08D}" destId="{5B5CBCF7-B6FB-4EAD-9088-2C34EBCACCD9}" srcOrd="1" destOrd="0" presId="urn:microsoft.com/office/officeart/2005/8/layout/vProcess5"/>
    <dgm:cxn modelId="{FAB0F3EF-EC07-4504-8F97-36EF81C2E04B}" srcId="{0A635837-CDA4-4718-ADD7-16080407B8A9}" destId="{F4AB3B40-5D5E-4761-9724-8DB3FECAF870}" srcOrd="1" destOrd="0" parTransId="{ECAB8D89-4AF0-43B7-913C-B71CC67611AF}" sibTransId="{7B5D80FD-2BAE-4C78-A613-C83D5DF8B55F}"/>
    <dgm:cxn modelId="{90BEDA58-F15D-420E-9EE2-9847AC782764}" type="presOf" srcId="{7B5D80FD-2BAE-4C78-A613-C83D5DF8B55F}" destId="{557F734E-2C72-427B-90D0-84E9CDFDC6AB}" srcOrd="0" destOrd="0" presId="urn:microsoft.com/office/officeart/2005/8/layout/vProcess5"/>
    <dgm:cxn modelId="{02F23AB9-00F3-4E36-93CE-42B327545F3A}" type="presOf" srcId="{F4AB3B40-5D5E-4761-9724-8DB3FECAF870}" destId="{A329A937-51A3-4463-85DF-456A72B13655}" srcOrd="1" destOrd="0" presId="urn:microsoft.com/office/officeart/2005/8/layout/vProcess5"/>
    <dgm:cxn modelId="{644BFDB9-90AE-4CBF-805D-263755CC78DF}" type="presOf" srcId="{F6B32E8B-7074-4690-AFD7-625ED552C1FB}" destId="{C61FAC70-8807-4D62-A7ED-8AA9124F84D8}" srcOrd="0" destOrd="0" presId="urn:microsoft.com/office/officeart/2005/8/layout/vProcess5"/>
    <dgm:cxn modelId="{932BDA5D-3299-4128-A8D9-D8E086F73202}" type="presOf" srcId="{0A635837-CDA4-4718-ADD7-16080407B8A9}" destId="{E4F4BB40-52F2-404A-9086-9D679D32B57F}" srcOrd="0" destOrd="0" presId="urn:microsoft.com/office/officeart/2005/8/layout/vProcess5"/>
    <dgm:cxn modelId="{A71DEC55-341D-4FAF-9931-FBBA04C8D6CD}" type="presParOf" srcId="{E4F4BB40-52F2-404A-9086-9D679D32B57F}" destId="{A3BC1AAA-23B9-409E-8118-EEAD652F6D8B}" srcOrd="0" destOrd="0" presId="urn:microsoft.com/office/officeart/2005/8/layout/vProcess5"/>
    <dgm:cxn modelId="{764F2C68-3E13-4F9F-8762-4CDBF39ED04E}" type="presParOf" srcId="{E4F4BB40-52F2-404A-9086-9D679D32B57F}" destId="{C61FAC70-8807-4D62-A7ED-8AA9124F84D8}" srcOrd="1" destOrd="0" presId="urn:microsoft.com/office/officeart/2005/8/layout/vProcess5"/>
    <dgm:cxn modelId="{C09E556C-C2AC-4B1B-96B6-26A8EFF0940A}" type="presParOf" srcId="{E4F4BB40-52F2-404A-9086-9D679D32B57F}" destId="{96DD5E00-3D8C-43B2-80D4-CF2E36A1A343}" srcOrd="2" destOrd="0" presId="urn:microsoft.com/office/officeart/2005/8/layout/vProcess5"/>
    <dgm:cxn modelId="{DDBF35DF-03A5-4569-9EBF-C80F22E2F94F}" type="presParOf" srcId="{E4F4BB40-52F2-404A-9086-9D679D32B57F}" destId="{20D45408-0658-41D2-B703-27B187DEC991}" srcOrd="3" destOrd="0" presId="urn:microsoft.com/office/officeart/2005/8/layout/vProcess5"/>
    <dgm:cxn modelId="{B2FCFFB5-EBDE-4F69-94E4-08550BD1EFBA}" type="presParOf" srcId="{E4F4BB40-52F2-404A-9086-9D679D32B57F}" destId="{C088CB43-A50E-4AC2-BF10-96D2540AB2EA}" srcOrd="4" destOrd="0" presId="urn:microsoft.com/office/officeart/2005/8/layout/vProcess5"/>
    <dgm:cxn modelId="{744BD6EE-65AA-4C64-B003-EE973AC7CBF2}" type="presParOf" srcId="{E4F4BB40-52F2-404A-9086-9D679D32B57F}" destId="{557F734E-2C72-427B-90D0-84E9CDFDC6AB}" srcOrd="5" destOrd="0" presId="urn:microsoft.com/office/officeart/2005/8/layout/vProcess5"/>
    <dgm:cxn modelId="{3DAEE214-5073-44AB-A22F-5274015C9285}" type="presParOf" srcId="{E4F4BB40-52F2-404A-9086-9D679D32B57F}" destId="{085FD668-40E1-4942-A451-B68326735186}" srcOrd="6" destOrd="0" presId="urn:microsoft.com/office/officeart/2005/8/layout/vProcess5"/>
    <dgm:cxn modelId="{08477E45-061E-45E9-8CCE-DA493D1CDCA8}" type="presParOf" srcId="{E4F4BB40-52F2-404A-9086-9D679D32B57F}" destId="{A329A937-51A3-4463-85DF-456A72B13655}" srcOrd="7" destOrd="0" presId="urn:microsoft.com/office/officeart/2005/8/layout/vProcess5"/>
    <dgm:cxn modelId="{10191421-2FD0-42F4-BC60-1A60D5715775}" type="presParOf" srcId="{E4F4BB40-52F2-404A-9086-9D679D32B57F}" destId="{5B5CBCF7-B6FB-4EAD-9088-2C34EBCACCD9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6890120"/>
      </p:ext>
    </p:extLst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1801058"/>
      </p:ext>
    </p:extLst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7584415"/>
      </p:ext>
    </p:extLst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5043698"/>
      </p:ext>
    </p:extLst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3690545"/>
      </p:ext>
    </p:extLst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0388"/>
      </p:ext>
    </p:extLst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964568"/>
      </p:ext>
    </p:extLst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204475"/>
      </p:ext>
    </p:extLst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0410980"/>
      </p:ext>
    </p:extLst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5931115"/>
      </p:ext>
    </p:extLst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0822994"/>
      </p:ext>
    </p:extLst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F17A2-FF8A-4B8F-8147-ADAB964CB1E8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9F56B-FAD9-49E5-BD62-91E66FA31D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546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blinds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jpeg"/><Relationship Id="rId5" Type="http://schemas.openxmlformats.org/officeDocument/2006/relationships/image" Target="../media/image50.jpeg"/><Relationship Id="rId4" Type="http://schemas.openxmlformats.org/officeDocument/2006/relationships/image" Target="../media/image4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3116"/>
            <a:ext cx="7072362" cy="17859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Развивающая 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предметно-пространственная среда 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организации сюжетно-ролевых игр 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старшей группе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928670"/>
            <a:ext cx="664373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МКДОУ «Яйский детский сад «Солнышко»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4643446"/>
            <a:ext cx="42148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600" b="1" cap="all" dirty="0" smtClean="0">
                <a:ln w="9000" cmpd="sng">
                  <a:solidFill>
                    <a:srgbClr val="0033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Воспитатели:</a:t>
            </a:r>
          </a:p>
          <a:p>
            <a:pPr lvl="1"/>
            <a:r>
              <a:rPr lang="ru-RU" sz="1600" b="1" cap="all" dirty="0" smtClean="0">
                <a:ln w="9000" cmpd="sng">
                  <a:solidFill>
                    <a:srgbClr val="0033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Ноздреватых Елена Владимировна</a:t>
            </a:r>
          </a:p>
          <a:p>
            <a:pPr lvl="1"/>
            <a:r>
              <a:rPr lang="ru-RU" sz="1600" b="1" cap="all" dirty="0" err="1" smtClean="0">
                <a:ln w="9000" cmpd="sng">
                  <a:solidFill>
                    <a:srgbClr val="0033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Вавилева</a:t>
            </a:r>
            <a:r>
              <a:rPr lang="ru-RU" sz="1600" b="1" cap="all" dirty="0" smtClean="0">
                <a:ln w="9000" cmpd="sng">
                  <a:solidFill>
                    <a:srgbClr val="0033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Любовь Викторовна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1357298"/>
            <a:ext cx="585791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Районный смотр-конкурс </a:t>
            </a: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«центр сюжетно-ролевой игры»</a:t>
            </a:r>
          </a:p>
        </p:txBody>
      </p:sp>
      <p:pic>
        <p:nvPicPr>
          <p:cNvPr id="9" name="Picture 4" descr="D:\Мои документы\т\ФОТО ДЕТСКИЙ САД\2016 г\1 январь\колядки\IMG_342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5786" y="4143380"/>
            <a:ext cx="3068587" cy="2015191"/>
          </a:xfrm>
          <a:prstGeom prst="rect">
            <a:avLst/>
          </a:prstGeom>
          <a:ln w="28575">
            <a:solidFill>
              <a:srgbClr val="FFFF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2143108" y="714356"/>
            <a:ext cx="4071966" cy="928694"/>
            <a:chOff x="500034" y="785794"/>
            <a:chExt cx="6715172" cy="107157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Игрушки ждут ребят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3079" name="Picture 7" descr="C:\Documents and Settings\Admin\Рабочий стол\презентация уголка\IMG_859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7950" y="3857628"/>
            <a:ext cx="2503695" cy="2742744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80" name="Picture 8" descr="C:\Documents and Settings\Admin\Рабочий стол\презентация уголка\IMG_853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9" y="1854850"/>
            <a:ext cx="2857520" cy="1288397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81" name="Picture 9" descr="C:\Documents and Settings\Admin\Рабочий стол\презентация уголка\IMG_852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00430" y="3929066"/>
            <a:ext cx="2714644" cy="2275031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5400000">
            <a:off x="196422" y="3446859"/>
            <a:ext cx="3214710" cy="2893239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83" name="Picture 11" descr="C:\Documents and Settings\Admin\Рабочий стол\презентация уголка\IMG_8508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643306" y="1928802"/>
            <a:ext cx="4000528" cy="1639561"/>
          </a:xfrm>
          <a:prstGeom prst="rect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D:\Мои документы\т\ФОТО ДЕТСКИЙ САД\2016 г\3 март\сюжетно-ролевая игра\IMG_751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4214818"/>
            <a:ext cx="2675257" cy="2143140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6" descr="D:\Мои документы\т\ФОТО ДЕТСКИЙ САД\2016 г\3 март\сюжетно-ролевая игра\IMG_751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1928802"/>
            <a:ext cx="2714644" cy="2035983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4" name="Группа 3"/>
          <p:cNvGrpSpPr/>
          <p:nvPr/>
        </p:nvGrpSpPr>
        <p:grpSpPr>
          <a:xfrm>
            <a:off x="2071670" y="714356"/>
            <a:ext cx="4071966" cy="928694"/>
            <a:chOff x="500034" y="785794"/>
            <a:chExt cx="6715172" cy="107157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Игрушки ждут ребят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6145" name="Picture 1" descr="C:\Documents and Settings\Admin\Рабочий стол\презентация уголка\IMG_854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400000">
            <a:off x="5785569" y="2929811"/>
            <a:ext cx="3156925" cy="2869419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6" name="Picture 2" descr="C:\Documents and Settings\Admin\Рабочий стол\презентация уголка\IMG_854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00430" y="5072074"/>
            <a:ext cx="2047889" cy="1535917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 descr="C:\Documents and Settings\Admin\Рабочий стол\презентация уголка\IMG_8545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428992" y="1857364"/>
            <a:ext cx="2228232" cy="1385422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4" descr="D:\Мои документы\т\ФОТО ДЕТСКИЙ САД\2016 г\3 март\сюжетно-ролевая игра\IMG_7504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643306" y="3429000"/>
            <a:ext cx="1819847" cy="1500198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071670" y="714356"/>
            <a:ext cx="4071966" cy="928694"/>
            <a:chOff x="500034" y="785794"/>
            <a:chExt cx="6715172" cy="107157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Игрушки ждут ребят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5122" name="Picture 2" descr="C:\Documents and Settings\Admin\Рабочий стол\презентация уголка\IMG_850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7686" y="2071678"/>
            <a:ext cx="2857520" cy="2143141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3" name="Picture 3" descr="C:\Documents and Settings\Admin\Рабочий стол\презентация уголка\IMG_850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57224" y="2000240"/>
            <a:ext cx="3022059" cy="2266544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C:\Documents and Settings\Admin\Рабочий стол\презентация уголка\IMG_850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38" y="4429132"/>
            <a:ext cx="3732634" cy="2132934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3" descr="F:\DCIM\118___04\IMG_849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536696">
            <a:off x="5643570" y="4643446"/>
            <a:ext cx="2143140" cy="1607355"/>
          </a:xfrm>
          <a:prstGeom prst="rect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1538" y="714356"/>
            <a:ext cx="5500726" cy="928694"/>
            <a:chOff x="500034" y="785794"/>
            <a:chExt cx="6715172" cy="107157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Игра –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мир социальных отношений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26626" name="Picture 2" descr="C:\Documents and Settings\Admin\Рабочий стол\презентация уголка\IMG_855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4415" y="4339330"/>
            <a:ext cx="3000396" cy="2181173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27" name="Picture 3" descr="C:\Documents and Settings\Admin\Рабочий стол\презентация уголка\IMG_855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310695">
            <a:off x="4793029" y="2421346"/>
            <a:ext cx="3155744" cy="3457561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28" name="Picture 4" descr="C:\Documents and Settings\Admin\Рабочий стол\презентация уголка\IMG_856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38" y="1928802"/>
            <a:ext cx="2857520" cy="2143140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071538" y="714356"/>
            <a:ext cx="5500726" cy="928694"/>
            <a:chOff x="500034" y="785794"/>
            <a:chExt cx="6715172" cy="107157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Игра –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мир социальных отношений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27652" name="Picture 4" descr="C:\Documents and Settings\Admin\Рабочий стол\презентация уголка\IMG_858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3372" y="2571744"/>
            <a:ext cx="3799868" cy="2849902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653" name="Picture 5" descr="C:\Documents and Settings\Admin\Рабочий стол\презентация уголка\IMG_859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28662" y="2000240"/>
            <a:ext cx="2786082" cy="3714466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\Рабочий стол\презентация уголка\IMG_857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2071678"/>
            <a:ext cx="2932559" cy="3929090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143371" y="2500306"/>
            <a:ext cx="3905277" cy="2928958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5" name="Группа 4"/>
          <p:cNvGrpSpPr/>
          <p:nvPr/>
        </p:nvGrpSpPr>
        <p:grpSpPr>
          <a:xfrm>
            <a:off x="1071538" y="714356"/>
            <a:ext cx="5500726" cy="928694"/>
            <a:chOff x="500034" y="785794"/>
            <a:chExt cx="6715172" cy="107157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Игра –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мир социальных отношений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Documents and Settings\Admin\Рабочий стол\презентация уголка\IMG_858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1928802"/>
            <a:ext cx="3286148" cy="2369816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4" name="Группа 3"/>
          <p:cNvGrpSpPr/>
          <p:nvPr/>
        </p:nvGrpSpPr>
        <p:grpSpPr>
          <a:xfrm>
            <a:off x="1071538" y="714356"/>
            <a:ext cx="5500726" cy="928694"/>
            <a:chOff x="500034" y="785794"/>
            <a:chExt cx="6715172" cy="107157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Игра –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мир социальных отношений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28675" name="Picture 3" descr="C:\Documents and Settings\Admin\Рабочий стол\презентация уголка\IMG_859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00450">
            <a:off x="4630354" y="2108240"/>
            <a:ext cx="3229039" cy="2421780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6" descr="http://solnishko-jaja.ucoz.ru/_ph/4/2773256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786050" y="4232676"/>
            <a:ext cx="3145686" cy="2359265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Мои документы D\Мои рисунки\шаблоны для презентаций\показательное Ноздреватых и выставка Сибирские таланты\IMG_744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3372" y="2071678"/>
            <a:ext cx="2928958" cy="2081103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Группа 5"/>
          <p:cNvGrpSpPr/>
          <p:nvPr/>
        </p:nvGrpSpPr>
        <p:grpSpPr>
          <a:xfrm>
            <a:off x="500034" y="714356"/>
            <a:ext cx="6429420" cy="928694"/>
            <a:chOff x="500034" y="785794"/>
            <a:chExt cx="6715172" cy="107157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Придумываем, изменяем,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трансформируем…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2056" name="Picture 8" descr="Играем вместе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500166" y="1857364"/>
            <a:ext cx="1792380" cy="2455314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9" name="Picture 11" descr="C:\Documents and Settings\Admin\Рабочий стол\презентация уголка\IMG_858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14876" y="4357694"/>
            <a:ext cx="2883747" cy="2162810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3" descr="D:\Мои документы D\Мои рисунки\шаблоны для презентаций\показательное Ноздреватых и выставка Сибирские таланты\28661012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142976" y="4572008"/>
            <a:ext cx="2710844" cy="1800000"/>
          </a:xfrm>
          <a:prstGeom prst="rect">
            <a:avLst/>
          </a:prstGeom>
          <a:ln w="28575">
            <a:solidFill>
              <a:srgbClr val="993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714356"/>
            <a:ext cx="6429420" cy="928694"/>
            <a:chOff x="500034" y="785794"/>
            <a:chExt cx="6715172" cy="107157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Дайте  детству  состояться!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Дайте  детству  наиграться!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30724" name="Picture 4" descr="D:\Мои документы\т\ФОТО ДЕТСКИЙ САД\2016 г\1 январь\колядки\IMG_342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57290" y="1928802"/>
            <a:ext cx="6091713" cy="4000528"/>
          </a:xfrm>
          <a:prstGeom prst="rect">
            <a:avLst/>
          </a:prstGeom>
          <a:ln w="28575">
            <a:solidFill>
              <a:srgbClr val="FFFF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714348" y="1428736"/>
            <a:ext cx="7072362" cy="3786214"/>
            <a:chOff x="714348" y="1428736"/>
            <a:chExt cx="7072362" cy="3786214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714348" y="1428736"/>
              <a:ext cx="7072362" cy="3786214"/>
            </a:xfrm>
            <a:prstGeom prst="roundRect">
              <a:avLst/>
            </a:prstGeom>
            <a:gradFill>
              <a:gsLst>
                <a:gs pos="100000">
                  <a:schemeClr val="accent6">
                    <a:tint val="50000"/>
                    <a:satMod val="300000"/>
                    <a:alpha val="25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714348" y="1639081"/>
              <a:ext cx="6936355" cy="336552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50" normalizeH="0" baseline="0" noProof="0" dirty="0" smtClean="0">
                  <a:ln w="11430"/>
                  <a:solidFill>
                    <a:srgbClr val="0033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Развивающая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50" normalizeH="0" baseline="0" noProof="0" dirty="0" smtClean="0">
                  <a:ln w="11430"/>
                  <a:solidFill>
                    <a:srgbClr val="0033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предметно-пространственная среда – </a:t>
              </a:r>
            </a:p>
            <a:p>
              <a:pPr lvl="3">
                <a:spcBef>
                  <a:spcPct val="0"/>
                </a:spcBef>
                <a:defRPr/>
              </a:pPr>
              <a:r>
                <a:rPr kumimoji="0" lang="ru-RU" sz="28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система материальных объектов деятельности ребёнка, функционально</a:t>
              </a:r>
              <a:r>
                <a:rPr kumimoji="0" lang="ru-RU" sz="28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моделирующая содержание его духовного и физического развития</a:t>
              </a:r>
              <a:endParaRPr kumimoji="0" lang="ru-RU" sz="28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000628" y="5429264"/>
            <a:ext cx="2786082" cy="642942"/>
            <a:chOff x="5000628" y="5429264"/>
            <a:chExt cx="2786082" cy="642942"/>
          </a:xfrm>
        </p:grpSpPr>
        <p:sp>
          <p:nvSpPr>
            <p:cNvPr id="15" name="Скругленная прямоугольная выноска 14"/>
            <p:cNvSpPr/>
            <p:nvPr/>
          </p:nvSpPr>
          <p:spPr>
            <a:xfrm flipV="1">
              <a:off x="5000628" y="5429264"/>
              <a:ext cx="2786082" cy="642942"/>
            </a:xfrm>
            <a:prstGeom prst="wedgeRoundRectCallout">
              <a:avLst>
                <a:gd name="adj1" fmla="val -40604"/>
                <a:gd name="adj2" fmla="val 77922"/>
                <a:gd name="adj3" fmla="val 16667"/>
              </a:avLst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43504" y="5500702"/>
              <a:ext cx="245759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2400" b="1" spc="50" dirty="0" smtClean="0">
                  <a:ln w="11430"/>
                  <a:solidFill>
                    <a:srgbClr val="0033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С.Л. Новосёлова</a:t>
              </a:r>
              <a:endParaRPr lang="ru-RU" sz="2400" b="1" cap="none" spc="50" dirty="0">
                <a:ln w="11430"/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642910" y="785794"/>
            <a:ext cx="6643734" cy="1285884"/>
            <a:chOff x="714348" y="1071546"/>
            <a:chExt cx="6643734" cy="1285884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714348" y="1071546"/>
              <a:ext cx="6572296" cy="128588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Заголовок 1"/>
            <p:cNvSpPr txBox="1">
              <a:spLocks/>
            </p:cNvSpPr>
            <p:nvPr/>
          </p:nvSpPr>
          <p:spPr>
            <a:xfrm>
              <a:off x="714348" y="1142984"/>
              <a:ext cx="6643734" cy="114300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Требования ФГОС ДО к развивающей предметно-пространственной среде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571472" y="2214554"/>
            <a:ext cx="3500462" cy="571504"/>
            <a:chOff x="571472" y="2357430"/>
            <a:chExt cx="3500462" cy="571504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571472" y="2357430"/>
              <a:ext cx="3500462" cy="571504"/>
              <a:chOff x="571472" y="2357430"/>
              <a:chExt cx="3500462" cy="571504"/>
            </a:xfrm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785786" y="2357430"/>
                <a:ext cx="3286148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Блок-схема: узел 18"/>
              <p:cNvSpPr/>
              <p:nvPr/>
            </p:nvSpPr>
            <p:spPr>
              <a:xfrm>
                <a:off x="571472" y="2357430"/>
                <a:ext cx="500066" cy="500066"/>
              </a:xfrm>
              <a:prstGeom prst="flowChartConnector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642910" y="2357430"/>
                <a:ext cx="406654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r>
                  <a:rPr lang="ru-RU" sz="2400" b="1" cap="none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1</a:t>
                </a:r>
                <a:endParaRPr lang="ru-RU" sz="2400" b="1" cap="none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1285852" y="2428868"/>
              <a:ext cx="25003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dirty="0" smtClean="0">
                  <a:solidFill>
                    <a:srgbClr val="003399"/>
                  </a:solidFill>
                </a:rPr>
                <a:t>насыщенность</a:t>
              </a:r>
              <a:endParaRPr lang="ru-RU" sz="2000" b="1" i="1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571472" y="2857496"/>
            <a:ext cx="3429024" cy="571504"/>
            <a:chOff x="571472" y="3000372"/>
            <a:chExt cx="3429024" cy="571504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571472" y="3000372"/>
              <a:ext cx="3429024" cy="571504"/>
              <a:chOff x="571472" y="3000372"/>
              <a:chExt cx="3429024" cy="571504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714348" y="3000372"/>
                <a:ext cx="3286148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Блок-схема: узел 17"/>
              <p:cNvSpPr/>
              <p:nvPr/>
            </p:nvSpPr>
            <p:spPr>
              <a:xfrm>
                <a:off x="571472" y="3000372"/>
                <a:ext cx="500066" cy="500066"/>
              </a:xfrm>
              <a:prstGeom prst="flowChartConnector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642910" y="3000372"/>
                <a:ext cx="406654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r>
                  <a:rPr lang="ru-RU" sz="2400" b="1" cap="none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2</a:t>
                </a:r>
                <a:endParaRPr lang="ru-RU" sz="2400" b="1" cap="none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1071538" y="3071810"/>
              <a:ext cx="29289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i="1" dirty="0" err="1" smtClean="0">
                  <a:solidFill>
                    <a:srgbClr val="003399"/>
                  </a:solidFill>
                </a:rPr>
                <a:t>трансформируемость</a:t>
              </a:r>
              <a:endParaRPr lang="ru-RU" sz="2000" b="1" i="1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571472" y="3500438"/>
            <a:ext cx="3429024" cy="714380"/>
            <a:chOff x="571472" y="3643314"/>
            <a:chExt cx="3429024" cy="714380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571472" y="3643314"/>
              <a:ext cx="3429024" cy="714380"/>
              <a:chOff x="571472" y="3643314"/>
              <a:chExt cx="3429024" cy="714380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714348" y="3643314"/>
                <a:ext cx="3286148" cy="714380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Блок-схема: узел 16"/>
              <p:cNvSpPr/>
              <p:nvPr/>
            </p:nvSpPr>
            <p:spPr>
              <a:xfrm>
                <a:off x="571472" y="3643314"/>
                <a:ext cx="500066" cy="500066"/>
              </a:xfrm>
              <a:prstGeom prst="flowChartConnector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642910" y="3643314"/>
                <a:ext cx="406654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r>
                  <a:rPr lang="ru-RU" sz="2400" b="1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3</a:t>
                </a:r>
                <a:endParaRPr lang="ru-RU" sz="2400" b="1" cap="none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1071538" y="3643314"/>
              <a:ext cx="278608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i="1" dirty="0" smtClean="0">
                  <a:solidFill>
                    <a:srgbClr val="003399"/>
                  </a:solidFill>
                </a:rPr>
                <a:t>поли-</a:t>
              </a:r>
            </a:p>
            <a:p>
              <a:r>
                <a:rPr lang="ru-RU" sz="2000" b="1" i="1" dirty="0" smtClean="0">
                  <a:solidFill>
                    <a:srgbClr val="003399"/>
                  </a:solidFill>
                </a:rPr>
                <a:t>функциональность</a:t>
              </a:r>
              <a:endParaRPr lang="ru-RU" sz="2000" b="1" i="1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4857752" y="4357694"/>
            <a:ext cx="3429024" cy="571504"/>
            <a:chOff x="4786314" y="4357694"/>
            <a:chExt cx="3429024" cy="571504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4786314" y="4357694"/>
              <a:ext cx="3429024" cy="571504"/>
              <a:chOff x="4786314" y="4357694"/>
              <a:chExt cx="3429024" cy="571504"/>
            </a:xfrm>
          </p:grpSpPr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4929190" y="4357694"/>
                <a:ext cx="3286148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Блок-схема: узел 13"/>
              <p:cNvSpPr/>
              <p:nvPr/>
            </p:nvSpPr>
            <p:spPr>
              <a:xfrm>
                <a:off x="4786314" y="4357694"/>
                <a:ext cx="500066" cy="500066"/>
              </a:xfrm>
              <a:prstGeom prst="flowChartConnector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4857752" y="4357694"/>
                <a:ext cx="406654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r>
                  <a:rPr lang="ru-RU" sz="2400" b="1" cap="none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4</a:t>
                </a:r>
                <a:endParaRPr lang="ru-RU" sz="2400" b="1" cap="none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5500694" y="4429132"/>
              <a:ext cx="25003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i="1" dirty="0" smtClean="0">
                  <a:solidFill>
                    <a:srgbClr val="003399"/>
                  </a:solidFill>
                </a:rPr>
                <a:t>вариативность</a:t>
              </a:r>
              <a:endParaRPr lang="ru-RU" sz="2000" b="1" i="1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4857752" y="5000636"/>
            <a:ext cx="3429024" cy="571504"/>
            <a:chOff x="4786314" y="5000636"/>
            <a:chExt cx="3429024" cy="571504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4786314" y="5000636"/>
              <a:ext cx="3429024" cy="571504"/>
              <a:chOff x="4786314" y="5000636"/>
              <a:chExt cx="3429024" cy="571504"/>
            </a:xfrm>
          </p:grpSpPr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4929190" y="5000636"/>
                <a:ext cx="3286148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Блок-схема: узел 14"/>
              <p:cNvSpPr/>
              <p:nvPr/>
            </p:nvSpPr>
            <p:spPr>
              <a:xfrm>
                <a:off x="4786314" y="5000636"/>
                <a:ext cx="500066" cy="500066"/>
              </a:xfrm>
              <a:prstGeom prst="flowChartConnector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4857752" y="5000636"/>
                <a:ext cx="406654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r>
                  <a:rPr lang="ru-RU" sz="2400" b="1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5</a:t>
                </a:r>
                <a:endParaRPr lang="ru-RU" sz="2400" b="1" cap="none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5429256" y="5072074"/>
              <a:ext cx="25003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i="1" dirty="0" smtClean="0">
                  <a:solidFill>
                    <a:srgbClr val="003399"/>
                  </a:solidFill>
                </a:rPr>
                <a:t>доступность</a:t>
              </a:r>
              <a:endParaRPr lang="ru-RU" sz="2000" b="1" i="1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4857752" y="5643578"/>
            <a:ext cx="3429024" cy="571504"/>
            <a:chOff x="4786314" y="5643578"/>
            <a:chExt cx="3429024" cy="571504"/>
          </a:xfrm>
        </p:grpSpPr>
        <p:grpSp>
          <p:nvGrpSpPr>
            <p:cNvPr id="32" name="Группа 31"/>
            <p:cNvGrpSpPr/>
            <p:nvPr/>
          </p:nvGrpSpPr>
          <p:grpSpPr>
            <a:xfrm>
              <a:off x="4786314" y="5643578"/>
              <a:ext cx="3429024" cy="571504"/>
              <a:chOff x="4786314" y="5643578"/>
              <a:chExt cx="3429024" cy="571504"/>
            </a:xfrm>
          </p:grpSpPr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4929190" y="5643578"/>
                <a:ext cx="3286148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Блок-схема: узел 15"/>
              <p:cNvSpPr/>
              <p:nvPr/>
            </p:nvSpPr>
            <p:spPr>
              <a:xfrm>
                <a:off x="4786314" y="5643578"/>
                <a:ext cx="500066" cy="500066"/>
              </a:xfrm>
              <a:prstGeom prst="flowChartConnector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4857752" y="5643578"/>
                <a:ext cx="406654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r>
                  <a:rPr lang="ru-RU" sz="2400" b="1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6</a:t>
                </a:r>
                <a:endParaRPr lang="ru-RU" sz="2400" b="1" cap="none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29256" y="5715016"/>
              <a:ext cx="25003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i="1" dirty="0" smtClean="0">
                  <a:solidFill>
                    <a:srgbClr val="003399"/>
                  </a:solidFill>
                </a:rPr>
                <a:t>безопасность</a:t>
              </a:r>
              <a:endParaRPr lang="ru-RU" sz="2000" b="1" i="1" dirty="0">
                <a:solidFill>
                  <a:srgbClr val="003399"/>
                </a:solidFill>
              </a:endParaRPr>
            </a:p>
          </p:txBody>
        </p:sp>
      </p:grpSp>
      <p:pic>
        <p:nvPicPr>
          <p:cNvPr id="1026" name="Picture 2" descr="F:\DCIM\118___04\IMG_852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05376" y="2214554"/>
            <a:ext cx="2689499" cy="2017124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Солнышко\Desktop\презентация уголка\IMG_853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428231">
            <a:off x="1476284" y="4485734"/>
            <a:ext cx="2315606" cy="1962215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642910" y="785794"/>
            <a:ext cx="6715172" cy="1071570"/>
            <a:chOff x="500034" y="785794"/>
            <a:chExt cx="6715172" cy="107157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Условные</a:t>
              </a:r>
              <a:r>
                <a:rPr kumimoji="0" lang="ru-RU" sz="30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границы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группового пространства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42910" y="2000240"/>
            <a:ext cx="2143140" cy="1928826"/>
            <a:chOff x="642910" y="2000240"/>
            <a:chExt cx="2143140" cy="1928826"/>
          </a:xfrm>
        </p:grpSpPr>
        <p:sp>
          <p:nvSpPr>
            <p:cNvPr id="19" name="Капля 18"/>
            <p:cNvSpPr/>
            <p:nvPr/>
          </p:nvSpPr>
          <p:spPr>
            <a:xfrm flipV="1">
              <a:off x="642910" y="2000240"/>
              <a:ext cx="2143140" cy="1928826"/>
            </a:xfrm>
            <a:prstGeom prst="teardrop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2910" y="2357430"/>
              <a:ext cx="21431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центр познавательной и исследовательской деятельности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00364" y="4929198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центр конструирования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1357290" y="4000504"/>
            <a:ext cx="2786082" cy="285752"/>
            <a:chOff x="642910" y="1142984"/>
            <a:chExt cx="6643734" cy="1428760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642910" y="1142984"/>
              <a:ext cx="6572296" cy="142876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Заголовок 1"/>
            <p:cNvSpPr txBox="1">
              <a:spLocks/>
            </p:cNvSpPr>
            <p:nvPr/>
          </p:nvSpPr>
          <p:spPr>
            <a:xfrm>
              <a:off x="642910" y="1500174"/>
              <a:ext cx="6643734" cy="7143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Рабочий сектор</a:t>
              </a:r>
              <a:endParaRPr kumimoji="0" lang="ru-RU" sz="2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3071802" y="2000240"/>
            <a:ext cx="2143140" cy="1928826"/>
            <a:chOff x="3071802" y="2000240"/>
            <a:chExt cx="2143140" cy="1928826"/>
          </a:xfrm>
        </p:grpSpPr>
        <p:sp>
          <p:nvSpPr>
            <p:cNvPr id="18" name="Капля 17"/>
            <p:cNvSpPr/>
            <p:nvPr/>
          </p:nvSpPr>
          <p:spPr>
            <a:xfrm flipH="1" flipV="1">
              <a:off x="3071802" y="2000240"/>
              <a:ext cx="2143140" cy="1928826"/>
            </a:xfrm>
            <a:prstGeom prst="teardrop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71802" y="2357430"/>
              <a:ext cx="21431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центр </a:t>
              </a:r>
            </a:p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продуктивной </a:t>
              </a:r>
            </a:p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и творческой деятельности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571472" y="4429132"/>
            <a:ext cx="2214578" cy="1928826"/>
            <a:chOff x="571472" y="4429132"/>
            <a:chExt cx="2214578" cy="1928826"/>
          </a:xfrm>
        </p:grpSpPr>
        <p:sp>
          <p:nvSpPr>
            <p:cNvPr id="16" name="Капля 15"/>
            <p:cNvSpPr/>
            <p:nvPr/>
          </p:nvSpPr>
          <p:spPr>
            <a:xfrm>
              <a:off x="571472" y="4429132"/>
              <a:ext cx="2143140" cy="1928826"/>
            </a:xfrm>
            <a:prstGeom prst="teardrop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2910" y="4786322"/>
              <a:ext cx="2143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Центр</a:t>
              </a:r>
            </a:p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 речи </a:t>
              </a:r>
            </a:p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и моторики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3071802" y="4429132"/>
            <a:ext cx="2143140" cy="1928826"/>
            <a:chOff x="3071802" y="4429132"/>
            <a:chExt cx="2143140" cy="1928826"/>
          </a:xfrm>
        </p:grpSpPr>
        <p:sp>
          <p:nvSpPr>
            <p:cNvPr id="29" name="Капля 28"/>
            <p:cNvSpPr/>
            <p:nvPr/>
          </p:nvSpPr>
          <p:spPr>
            <a:xfrm flipH="1">
              <a:off x="3071802" y="4429132"/>
              <a:ext cx="2143140" cy="1928826"/>
            </a:xfrm>
            <a:prstGeom prst="teardrop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71802" y="4714884"/>
              <a:ext cx="214314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Оборудование </a:t>
              </a:r>
            </a:p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для организации совместной и регламентированной деятельности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098" name="Picture 2" descr="D:\Мои документы\т\ФОТО ДЕТСКИЙ САД\2016 г\1 январь\вавилева показательное\IMG_396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00694" y="4198768"/>
            <a:ext cx="2714644" cy="2035983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" name="Picture 10" descr="http://solnishko-jaja.ucoz.ru/_pu/0/5775541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29256" y="2285992"/>
            <a:ext cx="2857520" cy="1748803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642910" y="714356"/>
            <a:ext cx="6643734" cy="1071570"/>
            <a:chOff x="500034" y="928670"/>
            <a:chExt cx="6643734" cy="107157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500034" y="928670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500034" y="1000108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Условные</a:t>
              </a:r>
              <a:r>
                <a:rPr kumimoji="0" lang="ru-RU" sz="30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границы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группового пространства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6" name="Капля 15"/>
          <p:cNvSpPr/>
          <p:nvPr/>
        </p:nvSpPr>
        <p:spPr>
          <a:xfrm>
            <a:off x="571472" y="4429132"/>
            <a:ext cx="2143140" cy="1928826"/>
          </a:xfrm>
          <a:prstGeom prst="teardrop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апля 18"/>
          <p:cNvSpPr/>
          <p:nvPr/>
        </p:nvSpPr>
        <p:spPr>
          <a:xfrm flipV="1">
            <a:off x="642910" y="2000240"/>
            <a:ext cx="2143140" cy="1928826"/>
          </a:xfrm>
          <a:prstGeom prst="teardrop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928662" y="264318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центр книги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4348" y="4857760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центр природы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3071802" y="2000240"/>
            <a:ext cx="2143140" cy="1928826"/>
            <a:chOff x="3071802" y="2000240"/>
            <a:chExt cx="2143140" cy="1928826"/>
          </a:xfrm>
        </p:grpSpPr>
        <p:sp>
          <p:nvSpPr>
            <p:cNvPr id="18" name="Капля 17"/>
            <p:cNvSpPr/>
            <p:nvPr/>
          </p:nvSpPr>
          <p:spPr>
            <a:xfrm flipH="1" flipV="1">
              <a:off x="3071802" y="2000240"/>
              <a:ext cx="2143140" cy="1928826"/>
            </a:xfrm>
            <a:prstGeom prst="teardrop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43240" y="2714620"/>
              <a:ext cx="2000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центр отдыха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000364" y="4929198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центр конструирования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357290" y="4000504"/>
            <a:ext cx="2786082" cy="285752"/>
            <a:chOff x="642910" y="1142984"/>
            <a:chExt cx="6643734" cy="1428760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642910" y="1142984"/>
              <a:ext cx="6572296" cy="142876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Заголовок 1"/>
            <p:cNvSpPr txBox="1">
              <a:spLocks/>
            </p:cNvSpPr>
            <p:nvPr/>
          </p:nvSpPr>
          <p:spPr>
            <a:xfrm>
              <a:off x="642910" y="1500174"/>
              <a:ext cx="6643734" cy="7143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Спокойный</a:t>
              </a:r>
              <a:r>
                <a:rPr kumimoji="0" lang="ru-RU" sz="2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сектор</a:t>
              </a:r>
              <a:endParaRPr kumimoji="0" lang="ru-RU" sz="2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2052" name="Picture 4" descr="C:\Users\Солнышко\Desktop\презентация уголка\IMG_85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28992" y="4714884"/>
            <a:ext cx="2820298" cy="1714512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C:\Users\Солнышко\Desktop\презентация уголка\IMG_85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6447248" y="4446995"/>
            <a:ext cx="2428892" cy="1821668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Documents and Settings\Admin\Рабочий стол\презентация уголка\IMG_857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651330">
            <a:off x="5313818" y="2282494"/>
            <a:ext cx="2651401" cy="2089562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642910" y="785794"/>
            <a:ext cx="6643734" cy="1071570"/>
            <a:chOff x="642910" y="785794"/>
            <a:chExt cx="6643734" cy="107157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642910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642910" y="845326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Условные</a:t>
              </a:r>
              <a:r>
                <a:rPr kumimoji="0" lang="ru-RU" sz="30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границы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группового пространства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42910" y="2000240"/>
            <a:ext cx="2143140" cy="1928826"/>
            <a:chOff x="642910" y="2000240"/>
            <a:chExt cx="2143140" cy="1928826"/>
          </a:xfrm>
        </p:grpSpPr>
        <p:sp>
          <p:nvSpPr>
            <p:cNvPr id="19" name="Капля 18"/>
            <p:cNvSpPr/>
            <p:nvPr/>
          </p:nvSpPr>
          <p:spPr>
            <a:xfrm flipV="1">
              <a:off x="642910" y="2000240"/>
              <a:ext cx="2143140" cy="1928826"/>
            </a:xfrm>
            <a:prstGeom prst="teardrop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8662" y="2643182"/>
              <a:ext cx="16430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центр игры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71472" y="4429132"/>
            <a:ext cx="2143140" cy="1928826"/>
            <a:chOff x="571472" y="4429132"/>
            <a:chExt cx="2143140" cy="1928826"/>
          </a:xfrm>
        </p:grpSpPr>
        <p:sp>
          <p:nvSpPr>
            <p:cNvPr id="16" name="Капля 15"/>
            <p:cNvSpPr/>
            <p:nvPr/>
          </p:nvSpPr>
          <p:spPr>
            <a:xfrm>
              <a:off x="571472" y="4429132"/>
              <a:ext cx="2143140" cy="1928826"/>
            </a:xfrm>
            <a:prstGeom prst="teardrop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4348" y="4857760"/>
              <a:ext cx="200026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центр двигательной деятельности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071802" y="2000240"/>
            <a:ext cx="2143140" cy="1928826"/>
            <a:chOff x="3071802" y="2000240"/>
            <a:chExt cx="2143140" cy="1928826"/>
          </a:xfrm>
        </p:grpSpPr>
        <p:sp>
          <p:nvSpPr>
            <p:cNvPr id="18" name="Капля 17"/>
            <p:cNvSpPr/>
            <p:nvPr/>
          </p:nvSpPr>
          <p:spPr>
            <a:xfrm flipH="1" flipV="1">
              <a:off x="3071802" y="2000240"/>
              <a:ext cx="2143140" cy="1928826"/>
            </a:xfrm>
            <a:prstGeom prst="teardrop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43240" y="2714620"/>
              <a:ext cx="20002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центр музыки </a:t>
              </a:r>
            </a:p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и театра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000364" y="4429132"/>
            <a:ext cx="2214578" cy="1928826"/>
            <a:chOff x="3000364" y="4429132"/>
            <a:chExt cx="2214578" cy="1928826"/>
          </a:xfrm>
        </p:grpSpPr>
        <p:sp>
          <p:nvSpPr>
            <p:cNvPr id="17" name="Капля 16"/>
            <p:cNvSpPr/>
            <p:nvPr/>
          </p:nvSpPr>
          <p:spPr>
            <a:xfrm flipH="1">
              <a:off x="3071802" y="4429132"/>
              <a:ext cx="2143140" cy="1928826"/>
            </a:xfrm>
            <a:prstGeom prst="teardrop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0364" y="4929198"/>
              <a:ext cx="21431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центр конструирования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357290" y="4000504"/>
            <a:ext cx="2786082" cy="285752"/>
            <a:chOff x="642910" y="1142984"/>
            <a:chExt cx="6643734" cy="1428760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642910" y="1142984"/>
              <a:ext cx="6572296" cy="142876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Заголовок 1"/>
            <p:cNvSpPr txBox="1">
              <a:spLocks/>
            </p:cNvSpPr>
            <p:nvPr/>
          </p:nvSpPr>
          <p:spPr>
            <a:xfrm>
              <a:off x="642910" y="1500174"/>
              <a:ext cx="6643734" cy="7143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Активный</a:t>
              </a:r>
              <a:r>
                <a:rPr kumimoji="0" lang="ru-RU" sz="2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сектор</a:t>
              </a:r>
              <a:endParaRPr kumimoji="0" lang="ru-RU" sz="2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3074" name="Picture 2" descr="C:\Users\Солнышко\Desktop\презентация уголка\IMG_851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29256" y="2071679"/>
            <a:ext cx="2143140" cy="1928826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Picture 2" descr="D:\Мои документы D\Мои рисунки\шаблоны для презентаций\показательное Ноздреватых и выставка Сибирские таланты\7462958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642726">
            <a:off x="6148296" y="3866311"/>
            <a:ext cx="1868085" cy="2531280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642910" y="785794"/>
            <a:ext cx="6643734" cy="1071570"/>
            <a:chOff x="642910" y="785794"/>
            <a:chExt cx="6643734" cy="107157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642910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642910" y="845326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Особенности развития игры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6" name="Picture 4" descr="F:\DCIM\118___04\IMG_847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472" y="4714884"/>
            <a:ext cx="1857388" cy="1719241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" name="Схема 4"/>
          <p:cNvGraphicFramePr/>
          <p:nvPr/>
        </p:nvGraphicFramePr>
        <p:xfrm>
          <a:off x="2285984" y="20002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218" name="Picture 2" descr="1 младшая 2015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 rot="21121135">
            <a:off x="426268" y="2253023"/>
            <a:ext cx="1732823" cy="2145399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928662" y="785794"/>
            <a:ext cx="6286544" cy="1000132"/>
            <a:chOff x="928662" y="785794"/>
            <a:chExt cx="6286544" cy="1000132"/>
          </a:xfrm>
        </p:grpSpPr>
        <p:sp>
          <p:nvSpPr>
            <p:cNvPr id="7" name="Скругленная прямоугольная выноска 6"/>
            <p:cNvSpPr/>
            <p:nvPr/>
          </p:nvSpPr>
          <p:spPr>
            <a:xfrm>
              <a:off x="928662" y="785794"/>
              <a:ext cx="6286544" cy="1000132"/>
            </a:xfrm>
            <a:prstGeom prst="wedgeRoundRectCallout">
              <a:avLst>
                <a:gd name="adj1" fmla="val -2946"/>
                <a:gd name="adj2" fmla="val 70578"/>
                <a:gd name="adj3" fmla="val 16667"/>
              </a:avLst>
            </a:prstGeom>
            <a:gradFill>
              <a:gsLst>
                <a:gs pos="100000">
                  <a:schemeClr val="accent5">
                    <a:tint val="50000"/>
                    <a:satMod val="300000"/>
                    <a:alpha val="37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Заголовок 1"/>
            <p:cNvSpPr txBox="1">
              <a:spLocks/>
            </p:cNvSpPr>
            <p:nvPr/>
          </p:nvSpPr>
          <p:spPr>
            <a:xfrm>
              <a:off x="1071538" y="857232"/>
              <a:ext cx="6000792" cy="8572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Без игры нет</a:t>
              </a:r>
              <a:r>
                <a:rPr kumimoji="0" lang="ru-RU" sz="24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и не может быть полноценного умственного развития…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14348" y="4500570"/>
            <a:ext cx="7572428" cy="1214446"/>
            <a:chOff x="714348" y="4500570"/>
            <a:chExt cx="7572428" cy="1214446"/>
          </a:xfrm>
        </p:grpSpPr>
        <p:sp>
          <p:nvSpPr>
            <p:cNvPr id="8" name="Скругленная прямоугольная выноска 7"/>
            <p:cNvSpPr/>
            <p:nvPr/>
          </p:nvSpPr>
          <p:spPr>
            <a:xfrm>
              <a:off x="857224" y="4500570"/>
              <a:ext cx="7143800" cy="1214446"/>
            </a:xfrm>
            <a:prstGeom prst="wedgeRoundRectCallout">
              <a:avLst>
                <a:gd name="adj1" fmla="val -2020"/>
                <a:gd name="adj2" fmla="val 63235"/>
                <a:gd name="adj3" fmla="val 16667"/>
              </a:avLst>
            </a:prstGeom>
            <a:gradFill>
              <a:gsLst>
                <a:gs pos="100000">
                  <a:schemeClr val="accent5">
                    <a:tint val="50000"/>
                    <a:satMod val="300000"/>
                    <a:alpha val="37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714348" y="4572008"/>
              <a:ext cx="7572428" cy="107157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  <a:ea typeface="+mj-ea"/>
                  <a:cs typeface="+mj-cs"/>
                </a:rPr>
                <a:t>…</a:t>
              </a:r>
              <a:r>
                <a:rPr kumimoji="0" lang="ru-RU" sz="2400" b="1" i="0" u="none" strike="noStrike" kern="1200" cap="none" spc="50" normalizeH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Игра – огромное светлое окно, через которое в духовный мир ребёнка вливается живительный поток представлений, понятий.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643438" y="5786454"/>
            <a:ext cx="3214710" cy="500066"/>
            <a:chOff x="4643438" y="5786454"/>
            <a:chExt cx="3214710" cy="500066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643438" y="5786454"/>
              <a:ext cx="3214710" cy="50006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86314" y="5786454"/>
              <a:ext cx="30718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ru-RU" sz="2400" b="1" i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В.А. Сухомлинский</a:t>
              </a:r>
              <a:endParaRPr lang="ru-RU" sz="2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 descr="D:\Мои документы D\Мои рисунки\шаблоны для презентаций\показательное Ноздреватых и выставка Сибирские таланты\IMG_423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4414" y="2071678"/>
            <a:ext cx="2880000" cy="2160000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3" descr="D:\Мои документы D\Мои рисунки\шаблоны для презентаций\показательное Ноздреватых и выставка Сибирские таланты\22441970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00561" y="2071678"/>
            <a:ext cx="3284939" cy="2214578"/>
          </a:xfrm>
          <a:prstGeom prst="rect">
            <a:avLst/>
          </a:prstGeom>
          <a:ln w="28575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071670" y="714356"/>
            <a:ext cx="4071966" cy="928694"/>
            <a:chOff x="500034" y="785794"/>
            <a:chExt cx="6715172" cy="107157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500034" y="785794"/>
              <a:ext cx="6572296" cy="107157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Заголовок 1"/>
            <p:cNvSpPr txBox="1">
              <a:spLocks/>
            </p:cNvSpPr>
            <p:nvPr/>
          </p:nvSpPr>
          <p:spPr>
            <a:xfrm>
              <a:off x="571472" y="857232"/>
              <a:ext cx="6643734" cy="83344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000" b="1" i="0" u="none" strike="noStrike" kern="1200" cap="none" spc="50" normalizeH="0" baseline="0" noProof="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Игрушки ждут ребят</a:t>
              </a:r>
              <a:endParaRPr kumimoji="0" lang="ru-RU" sz="3000" b="1" i="0" u="none" strike="noStrike" kern="1200" cap="none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6" name="Picture 2" descr="D:\Мои документы\т\ФОТО ДЕТСКИЙ САД\2016 г\3 март\сюжетно-ролевая игра\IMG_750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868" y="5357826"/>
            <a:ext cx="1785950" cy="1339463"/>
          </a:xfrm>
          <a:prstGeom prst="rect">
            <a:avLst/>
          </a:prstGeom>
          <a:ln w="28575">
            <a:solidFill>
              <a:srgbClr val="FFFF9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 descr="D:\Мои документы\т\ФОТО ДЕТСКИЙ САД\2016 г\3 март\сюжетно-ролевая игра\IMG_75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868" y="1928802"/>
            <a:ext cx="1785950" cy="1339463"/>
          </a:xfrm>
          <a:prstGeom prst="rect">
            <a:avLst/>
          </a:prstGeom>
          <a:ln w="28575">
            <a:solidFill>
              <a:srgbClr val="FFFF9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69" name="Picture 1" descr="C:\Documents and Settings\Admin\Рабочий стол\презентация уголка\IMG_850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85720" y="1928802"/>
            <a:ext cx="2641056" cy="1980792"/>
          </a:xfrm>
          <a:prstGeom prst="rect">
            <a:avLst/>
          </a:prstGeom>
          <a:ln w="28575">
            <a:solidFill>
              <a:srgbClr val="FFFF9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C:\Documents and Settings\Admin\Рабочий стол\презентация уголка\IMG_850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85720" y="4214818"/>
            <a:ext cx="2669314" cy="2000264"/>
          </a:xfrm>
          <a:prstGeom prst="rect">
            <a:avLst/>
          </a:prstGeom>
          <a:ln w="28575">
            <a:solidFill>
              <a:srgbClr val="FFFF9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1" name="Picture 3" descr="C:\Documents and Settings\Admin\Рабочий стол\презентация уголка\IMG_8505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643306" y="3429000"/>
            <a:ext cx="1654799" cy="1643074"/>
          </a:xfrm>
          <a:prstGeom prst="rect">
            <a:avLst/>
          </a:prstGeom>
          <a:ln w="28575">
            <a:solidFill>
              <a:srgbClr val="FFFF9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2" name="Picture 4" descr="C:\Documents and Settings\Admin\Рабочий стол\презентация уголка\IMG_8537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643570" y="2714620"/>
            <a:ext cx="3000396" cy="1550730"/>
          </a:xfrm>
          <a:prstGeom prst="rect">
            <a:avLst/>
          </a:prstGeom>
          <a:ln w="28575">
            <a:solidFill>
              <a:srgbClr val="FFFF9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 descr="http://ds166.centerstart.ru/sites/ds166.centerstart.ru/files/1_82.jpg"/>
          <p:cNvPicPr/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857884" y="4643446"/>
            <a:ext cx="2624139" cy="1804989"/>
          </a:xfrm>
          <a:prstGeom prst="rect">
            <a:avLst/>
          </a:prstGeom>
          <a:ln w="28575">
            <a:solidFill>
              <a:srgbClr val="FFFF9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92647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239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6_Тема Office</vt:lpstr>
      <vt:lpstr>Развивающая  предметно-пространственная среда  для организации сюжетно-ролевых игр  в старшей группе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Развивающая  предметно-пространственная среда для организации  сюжетно-ролевых игр  в старшей группе</dc:title>
  <dc:creator>Солнышко</dc:creator>
  <cp:lastModifiedBy>Солнышко</cp:lastModifiedBy>
  <cp:revision>52</cp:revision>
  <dcterms:created xsi:type="dcterms:W3CDTF">2016-04-25T05:31:42Z</dcterms:created>
  <dcterms:modified xsi:type="dcterms:W3CDTF">2019-02-13T05:41:20Z</dcterms:modified>
</cp:coreProperties>
</file>